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27/04/1441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sz="4400" dirty="0">
                <a:effectLst/>
                <a:latin typeface="Times New Roman"/>
                <a:ea typeface="Calibri"/>
              </a:rPr>
              <a:t>Inflammatory cells</a:t>
            </a:r>
            <a:endParaRPr lang="ar-IQ" dirty="0"/>
          </a:p>
        </p:txBody>
      </p:sp>
      <p:sp>
        <p:nvSpPr>
          <p:cNvPr id="3" name="عنوان فرعي 2"/>
          <p:cNvSpPr>
            <a:spLocks noGrp="1"/>
          </p:cNvSpPr>
          <p:nvPr>
            <p:ph type="subTitle" idx="1"/>
          </p:nvPr>
        </p:nvSpPr>
        <p:spPr>
          <a:xfrm>
            <a:off x="1187624" y="5301208"/>
            <a:ext cx="7406640" cy="1752600"/>
          </a:xfrm>
        </p:spPr>
        <p:txBody>
          <a:bodyPr/>
          <a:lstStyle/>
          <a:p>
            <a:pPr lvl="0">
              <a:buClr>
                <a:srgbClr val="3891A7"/>
              </a:buClr>
            </a:pPr>
            <a:r>
              <a:rPr lang="en-US" dirty="0">
                <a:solidFill>
                  <a:srgbClr val="4F271C">
                    <a:shade val="30000"/>
                    <a:satMod val="150000"/>
                  </a:srgbClr>
                </a:solidFill>
              </a:rPr>
              <a:t>3</a:t>
            </a:r>
            <a:r>
              <a:rPr lang="en-US" baseline="30000" dirty="0">
                <a:solidFill>
                  <a:srgbClr val="4F271C">
                    <a:shade val="30000"/>
                    <a:satMod val="150000"/>
                  </a:srgbClr>
                </a:solidFill>
              </a:rPr>
              <a:t>rd</a:t>
            </a:r>
            <a:r>
              <a:rPr lang="en-US" dirty="0">
                <a:solidFill>
                  <a:srgbClr val="4F271C">
                    <a:shade val="30000"/>
                    <a:satMod val="150000"/>
                  </a:srgbClr>
                </a:solidFill>
              </a:rPr>
              <a:t> stage </a:t>
            </a:r>
            <a:endParaRPr lang="ar-IQ" dirty="0">
              <a:solidFill>
                <a:srgbClr val="4F271C">
                  <a:shade val="30000"/>
                  <a:satMod val="150000"/>
                </a:srgbClr>
              </a:solidFill>
            </a:endParaRPr>
          </a:p>
          <a:p>
            <a:pPr lvl="0">
              <a:buClr>
                <a:srgbClr val="3891A7"/>
              </a:buClr>
            </a:pPr>
            <a:r>
              <a:rPr lang="en-US" dirty="0">
                <a:solidFill>
                  <a:srgbClr val="4F271C">
                    <a:shade val="30000"/>
                    <a:satMod val="150000"/>
                  </a:srgbClr>
                </a:solidFill>
              </a:rPr>
              <a:t>MSc </a:t>
            </a:r>
            <a:r>
              <a:rPr lang="en-US" dirty="0" err="1">
                <a:solidFill>
                  <a:srgbClr val="4F271C">
                    <a:shade val="30000"/>
                    <a:satMod val="150000"/>
                  </a:srgbClr>
                </a:solidFill>
              </a:rPr>
              <a:t>Etab</a:t>
            </a:r>
            <a:r>
              <a:rPr lang="en-US" dirty="0">
                <a:solidFill>
                  <a:srgbClr val="4F271C">
                    <a:shade val="30000"/>
                    <a:satMod val="150000"/>
                  </a:srgbClr>
                </a:solidFill>
              </a:rPr>
              <a:t> A. AL-</a:t>
            </a:r>
            <a:r>
              <a:rPr lang="en-US" dirty="0" err="1">
                <a:solidFill>
                  <a:srgbClr val="4F271C">
                    <a:shade val="30000"/>
                    <a:satMod val="150000"/>
                  </a:srgbClr>
                </a:solidFill>
              </a:rPr>
              <a:t>Mosawe</a:t>
            </a:r>
            <a:endParaRPr lang="ar-IQ" dirty="0">
              <a:solidFill>
                <a:srgbClr val="4F271C">
                  <a:shade val="30000"/>
                  <a:satMod val="150000"/>
                </a:srgbClr>
              </a:solidFill>
            </a:endParaRPr>
          </a:p>
          <a:p>
            <a:endParaRPr lang="ar-IQ" dirty="0"/>
          </a:p>
        </p:txBody>
      </p:sp>
    </p:spTree>
    <p:extLst>
      <p:ext uri="{BB962C8B-B14F-4D97-AF65-F5344CB8AC3E}">
        <p14:creationId xmlns:p14="http://schemas.microsoft.com/office/powerpoint/2010/main" val="2187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lnSpc>
                <a:spcPct val="115000"/>
              </a:lnSpc>
              <a:spcAft>
                <a:spcPts val="1000"/>
              </a:spcAft>
            </a:pPr>
            <a:r>
              <a:rPr lang="en-US" sz="1600" dirty="0">
                <a:effectLst/>
                <a:latin typeface="Times New Roman"/>
                <a:ea typeface="Calibri"/>
                <a:cs typeface="Arial"/>
              </a:rPr>
              <a:t>the granuloma demonstrates that the epithelioid macrophages are elongated with long, pale nuclei and pink cytoplasm. The macrophages organize into committees called giant cells. The typical giant cell for infectious granulomas is called a </a:t>
            </a:r>
            <a:r>
              <a:rPr lang="en-US" sz="1600" dirty="0" err="1">
                <a:effectLst/>
                <a:latin typeface="Times New Roman"/>
                <a:ea typeface="Calibri"/>
                <a:cs typeface="Arial"/>
              </a:rPr>
              <a:t>Langhans</a:t>
            </a:r>
            <a:r>
              <a:rPr lang="en-US" sz="1600" dirty="0">
                <a:effectLst/>
                <a:latin typeface="Times New Roman"/>
                <a:ea typeface="Calibri"/>
                <a:cs typeface="Arial"/>
              </a:rPr>
              <a:t> giant cell and has the nuclei lined up along one edge of the cell.</a:t>
            </a:r>
            <a:r>
              <a:rPr lang="en-US" sz="1200" dirty="0">
                <a:effectLst/>
                <a:latin typeface="Calibri"/>
                <a:ea typeface="Calibri"/>
                <a:cs typeface="Arial"/>
              </a:rPr>
              <a:t/>
            </a:r>
            <a:br>
              <a:rPr lang="en-US" sz="1200" dirty="0">
                <a:effectLst/>
                <a:latin typeface="Calibri"/>
                <a:ea typeface="Calibri"/>
                <a:cs typeface="Arial"/>
              </a:rPr>
            </a:br>
            <a:endParaRPr lang="ar-IQ" sz="1600" dirty="0"/>
          </a:p>
        </p:txBody>
      </p:sp>
      <p:pic>
        <p:nvPicPr>
          <p:cNvPr id="4" name="عنصر نائب للمحتوى 3" descr="I:\WEBPATH\JPEG1\INFL015.JPG"/>
          <p:cNvPicPr>
            <a:picLocks noGrp="1"/>
          </p:cNvPicPr>
          <p:nvPr>
            <p:ph idx="1"/>
          </p:nvPr>
        </p:nvPicPr>
        <p:blipFill>
          <a:blip r:embed="rId2" cstate="print"/>
          <a:srcRect/>
          <a:stretch>
            <a:fillRect/>
          </a:stretch>
        </p:blipFill>
        <p:spPr bwMode="auto">
          <a:xfrm>
            <a:off x="1259632" y="1772816"/>
            <a:ext cx="7704855" cy="4968552"/>
          </a:xfrm>
          <a:prstGeom prst="rect">
            <a:avLst/>
          </a:prstGeom>
          <a:noFill/>
        </p:spPr>
      </p:pic>
    </p:spTree>
    <p:extLst>
      <p:ext uri="{BB962C8B-B14F-4D97-AF65-F5344CB8AC3E}">
        <p14:creationId xmlns:p14="http://schemas.microsoft.com/office/powerpoint/2010/main" val="294515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nSpc>
                <a:spcPct val="115000"/>
              </a:lnSpc>
              <a:spcAft>
                <a:spcPts val="1000"/>
              </a:spcAft>
            </a:pPr>
            <a:r>
              <a:rPr lang="en-US" sz="2400" dirty="0" smtClean="0">
                <a:effectLst/>
                <a:latin typeface="Times New Roman"/>
                <a:ea typeface="Calibri"/>
                <a:cs typeface="Times New Roman"/>
              </a:rPr>
              <a:t/>
            </a:r>
            <a:br>
              <a:rPr lang="en-US" sz="2400" dirty="0" smtClean="0">
                <a:effectLst/>
                <a:latin typeface="Times New Roman"/>
                <a:ea typeface="Calibri"/>
                <a:cs typeface="Times New Roman"/>
              </a:rPr>
            </a:br>
            <a:r>
              <a:rPr lang="en-US" sz="2400" dirty="0" smtClean="0">
                <a:effectLst/>
                <a:latin typeface="Times New Roman"/>
                <a:ea typeface="Calibri"/>
                <a:cs typeface="Arial"/>
              </a:rPr>
              <a:t>-Inflammatory </a:t>
            </a:r>
            <a:r>
              <a:rPr lang="en-US" sz="2400" dirty="0" err="1">
                <a:effectLst/>
                <a:latin typeface="Times New Roman"/>
                <a:ea typeface="Calibri"/>
                <a:cs typeface="Arial"/>
              </a:rPr>
              <a:t>cells.Identify</a:t>
            </a:r>
            <a:r>
              <a:rPr lang="en-US" sz="2400" dirty="0">
                <a:effectLst/>
                <a:latin typeface="Times New Roman"/>
                <a:ea typeface="Calibri"/>
                <a:cs typeface="Arial"/>
              </a:rPr>
              <a:t> the segmented neutrophil, band neutrophil, lymphocyte, monocyte, eosinophil, basophil.</a:t>
            </a:r>
            <a:r>
              <a:rPr lang="en-US" sz="1800" dirty="0">
                <a:effectLst/>
                <a:latin typeface="Calibri"/>
                <a:ea typeface="Calibri"/>
                <a:cs typeface="Arial"/>
              </a:rPr>
              <a:t/>
            </a:r>
            <a:br>
              <a:rPr lang="en-US" sz="1800" dirty="0">
                <a:effectLst/>
                <a:latin typeface="Calibri"/>
                <a:ea typeface="Calibri"/>
                <a:cs typeface="Arial"/>
              </a:rPr>
            </a:br>
            <a:endParaRPr lang="ar-IQ" sz="2400" dirty="0"/>
          </a:p>
        </p:txBody>
      </p:sp>
      <p:pic>
        <p:nvPicPr>
          <p:cNvPr id="4" name="عنصر نائب للمحتوى 3" descr="I:\WEBPATH\JPEG2\HEME100.JPG"/>
          <p:cNvPicPr>
            <a:picLocks noGrp="1"/>
          </p:cNvPicPr>
          <p:nvPr>
            <p:ph idx="1"/>
          </p:nvPr>
        </p:nvPicPr>
        <p:blipFill>
          <a:blip r:embed="rId2" cstate="print"/>
          <a:srcRect/>
          <a:stretch>
            <a:fillRect/>
          </a:stretch>
        </p:blipFill>
        <p:spPr bwMode="auto">
          <a:xfrm>
            <a:off x="1331640" y="1628800"/>
            <a:ext cx="7560839" cy="4824536"/>
          </a:xfrm>
          <a:prstGeom prst="rect">
            <a:avLst/>
          </a:prstGeom>
          <a:noFill/>
        </p:spPr>
      </p:pic>
    </p:spTree>
    <p:extLst>
      <p:ext uri="{BB962C8B-B14F-4D97-AF65-F5344CB8AC3E}">
        <p14:creationId xmlns:p14="http://schemas.microsoft.com/office/powerpoint/2010/main" val="42295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lnSpc>
                <a:spcPct val="115000"/>
              </a:lnSpc>
              <a:spcAft>
                <a:spcPts val="1000"/>
              </a:spcAft>
            </a:pPr>
            <a:r>
              <a:rPr lang="en-US" sz="2000" dirty="0">
                <a:effectLst/>
                <a:latin typeface="Times New Roman"/>
                <a:ea typeface="Calibri"/>
                <a:cs typeface="Arial"/>
              </a:rPr>
              <a:t>A window of adherent pericardium has been opened to reveal the surface of the heart. There are thin strands of fibrinous exudate that extend from the </a:t>
            </a:r>
            <a:r>
              <a:rPr lang="en-US" sz="2000" dirty="0" err="1">
                <a:effectLst/>
                <a:latin typeface="Times New Roman"/>
                <a:ea typeface="Calibri"/>
                <a:cs typeface="Arial"/>
              </a:rPr>
              <a:t>epicardial</a:t>
            </a:r>
            <a:r>
              <a:rPr lang="en-US" sz="2000" dirty="0">
                <a:effectLst/>
                <a:latin typeface="Times New Roman"/>
                <a:ea typeface="Calibri"/>
                <a:cs typeface="Arial"/>
              </a:rPr>
              <a:t> surface to the </a:t>
            </a:r>
            <a:r>
              <a:rPr lang="en-US" sz="2000" dirty="0" err="1">
                <a:effectLst/>
                <a:latin typeface="Times New Roman"/>
                <a:ea typeface="Calibri"/>
                <a:cs typeface="Arial"/>
              </a:rPr>
              <a:t>pericarial</a:t>
            </a:r>
            <a:r>
              <a:rPr lang="en-US" sz="2000" dirty="0">
                <a:effectLst/>
                <a:latin typeface="Times New Roman"/>
                <a:ea typeface="Calibri"/>
                <a:cs typeface="Arial"/>
              </a:rPr>
              <a:t> sac. This is typical for a fibrinous pericarditis.</a:t>
            </a:r>
            <a:r>
              <a:rPr lang="en-US" sz="1600" dirty="0">
                <a:effectLst/>
                <a:latin typeface="Calibri"/>
                <a:ea typeface="Calibri"/>
                <a:cs typeface="Arial"/>
              </a:rPr>
              <a:t/>
            </a:r>
            <a:br>
              <a:rPr lang="en-US" sz="1600" dirty="0">
                <a:effectLst/>
                <a:latin typeface="Calibri"/>
                <a:ea typeface="Calibri"/>
                <a:cs typeface="Arial"/>
              </a:rPr>
            </a:br>
            <a:endParaRPr lang="ar-IQ" sz="2000" dirty="0"/>
          </a:p>
        </p:txBody>
      </p:sp>
      <p:pic>
        <p:nvPicPr>
          <p:cNvPr id="4" name="عنصر نائب للمحتوى 3" descr="I:\WEBPATH\JPEG1\CV045.JPG"/>
          <p:cNvPicPr>
            <a:picLocks noGrp="1"/>
          </p:cNvPicPr>
          <p:nvPr>
            <p:ph idx="1"/>
          </p:nvPr>
        </p:nvPicPr>
        <p:blipFill>
          <a:blip r:embed="rId2" cstate="print"/>
          <a:srcRect/>
          <a:stretch>
            <a:fillRect/>
          </a:stretch>
        </p:blipFill>
        <p:spPr bwMode="auto">
          <a:xfrm>
            <a:off x="1331640" y="1844824"/>
            <a:ext cx="7488831" cy="4608512"/>
          </a:xfrm>
          <a:prstGeom prst="rect">
            <a:avLst/>
          </a:prstGeom>
          <a:noFill/>
        </p:spPr>
      </p:pic>
    </p:spTree>
    <p:extLst>
      <p:ext uri="{BB962C8B-B14F-4D97-AF65-F5344CB8AC3E}">
        <p14:creationId xmlns:p14="http://schemas.microsoft.com/office/powerpoint/2010/main" val="189400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lnSpc>
                <a:spcPct val="115000"/>
              </a:lnSpc>
              <a:spcAft>
                <a:spcPts val="1000"/>
              </a:spcAft>
            </a:pPr>
            <a:r>
              <a:rPr lang="en-US" sz="1800" dirty="0">
                <a:effectLst/>
                <a:latin typeface="Times New Roman"/>
                <a:ea typeface="Calibri"/>
                <a:cs typeface="Arial"/>
              </a:rPr>
              <a:t>Microscopically, the pericardial surface here shows strands of pink fibrin extending outward. There is underlying inflammation. Eventually, the fibrin can be organized and cleared, though sometimes adhesions may remain.</a:t>
            </a:r>
            <a:r>
              <a:rPr lang="en-US" sz="1400" dirty="0">
                <a:effectLst/>
                <a:latin typeface="Calibri"/>
                <a:ea typeface="Calibri"/>
                <a:cs typeface="Arial"/>
              </a:rPr>
              <a:t/>
            </a:r>
            <a:br>
              <a:rPr lang="en-US" sz="1400" dirty="0">
                <a:effectLst/>
                <a:latin typeface="Calibri"/>
                <a:ea typeface="Calibri"/>
                <a:cs typeface="Arial"/>
              </a:rPr>
            </a:br>
            <a:endParaRPr lang="ar-IQ" sz="1800" dirty="0"/>
          </a:p>
        </p:txBody>
      </p:sp>
      <p:pic>
        <p:nvPicPr>
          <p:cNvPr id="4" name="عنصر نائب للمحتوى 3" descr="D:\WEBPATH\JPEG1\CV048.JPG"/>
          <p:cNvPicPr>
            <a:picLocks noGrp="1"/>
          </p:cNvPicPr>
          <p:nvPr>
            <p:ph idx="1"/>
          </p:nvPr>
        </p:nvPicPr>
        <p:blipFill>
          <a:blip r:embed="rId2"/>
          <a:srcRect/>
          <a:stretch>
            <a:fillRect/>
          </a:stretch>
        </p:blipFill>
        <p:spPr bwMode="auto">
          <a:xfrm>
            <a:off x="1115616" y="1628800"/>
            <a:ext cx="7632848" cy="4968552"/>
          </a:xfrm>
          <a:prstGeom prst="rect">
            <a:avLst/>
          </a:prstGeom>
          <a:noFill/>
          <a:ln w="9525">
            <a:noFill/>
            <a:miter lim="800000"/>
            <a:headEnd/>
            <a:tailEnd/>
          </a:ln>
        </p:spPr>
      </p:pic>
    </p:spTree>
    <p:extLst>
      <p:ext uri="{BB962C8B-B14F-4D97-AF65-F5344CB8AC3E}">
        <p14:creationId xmlns:p14="http://schemas.microsoft.com/office/powerpoint/2010/main" val="122252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lnSpc>
                <a:spcPct val="115000"/>
              </a:lnSpc>
              <a:spcAft>
                <a:spcPts val="1000"/>
              </a:spcAft>
            </a:pPr>
            <a:r>
              <a:rPr lang="en-US" sz="1800" dirty="0">
                <a:effectLst/>
                <a:latin typeface="Times New Roman"/>
                <a:ea typeface="Calibri"/>
                <a:cs typeface="Arial"/>
              </a:rPr>
              <a:t>This is a purulent </a:t>
            </a:r>
            <a:r>
              <a:rPr lang="en-US" sz="1800" dirty="0" err="1">
                <a:effectLst/>
                <a:latin typeface="Times New Roman"/>
                <a:ea typeface="Calibri"/>
                <a:cs typeface="Arial"/>
              </a:rPr>
              <a:t>pericarditis.There</a:t>
            </a:r>
            <a:r>
              <a:rPr lang="en-US" sz="1800" dirty="0">
                <a:effectLst/>
                <a:latin typeface="Times New Roman"/>
                <a:ea typeface="Calibri"/>
                <a:cs typeface="Arial"/>
              </a:rPr>
              <a:t> is a yellowish exudate that has pooled in the lower pericardial sac that has been opened here.</a:t>
            </a:r>
            <a:r>
              <a:rPr lang="en-US" sz="1400" dirty="0">
                <a:effectLst/>
                <a:latin typeface="Calibri"/>
                <a:ea typeface="Calibri"/>
                <a:cs typeface="Arial"/>
              </a:rPr>
              <a:t/>
            </a:r>
            <a:br>
              <a:rPr lang="en-US" sz="1400" dirty="0">
                <a:effectLst/>
                <a:latin typeface="Calibri"/>
                <a:ea typeface="Calibri"/>
                <a:cs typeface="Arial"/>
              </a:rPr>
            </a:br>
            <a:endParaRPr lang="en-US" sz="1800" dirty="0">
              <a:effectLst/>
              <a:latin typeface="Calibri"/>
              <a:ea typeface="Calibri"/>
              <a:cs typeface="Arial"/>
            </a:endParaRPr>
          </a:p>
        </p:txBody>
      </p:sp>
      <p:pic>
        <p:nvPicPr>
          <p:cNvPr id="4" name="عنصر نائب للمحتوى 3" descr="D:\WEBPATH\JPEG1\CV051.JPG"/>
          <p:cNvPicPr>
            <a:picLocks noGrp="1"/>
          </p:cNvPicPr>
          <p:nvPr>
            <p:ph idx="1"/>
          </p:nvPr>
        </p:nvPicPr>
        <p:blipFill>
          <a:blip r:embed="rId2"/>
          <a:srcRect/>
          <a:stretch>
            <a:fillRect/>
          </a:stretch>
        </p:blipFill>
        <p:spPr bwMode="auto">
          <a:xfrm>
            <a:off x="1403648" y="1484784"/>
            <a:ext cx="7488831" cy="4968552"/>
          </a:xfrm>
          <a:prstGeom prst="rect">
            <a:avLst/>
          </a:prstGeom>
          <a:noFill/>
          <a:ln w="9525">
            <a:noFill/>
            <a:miter lim="800000"/>
            <a:headEnd/>
            <a:tailEnd/>
          </a:ln>
        </p:spPr>
      </p:pic>
    </p:spTree>
    <p:extLst>
      <p:ext uri="{BB962C8B-B14F-4D97-AF65-F5344CB8AC3E}">
        <p14:creationId xmlns:p14="http://schemas.microsoft.com/office/powerpoint/2010/main" val="6831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400" dirty="0">
                <a:effectLst/>
                <a:latin typeface="Times New Roman"/>
                <a:ea typeface="Calibri"/>
              </a:rPr>
              <a:t>This is a purulent </a:t>
            </a:r>
            <a:r>
              <a:rPr lang="en-US" sz="2400" dirty="0" err="1">
                <a:effectLst/>
                <a:latin typeface="Times New Roman"/>
                <a:ea typeface="Calibri"/>
              </a:rPr>
              <a:t>peritonitis.There</a:t>
            </a:r>
            <a:r>
              <a:rPr lang="en-US" sz="2400" dirty="0">
                <a:effectLst/>
                <a:latin typeface="Times New Roman"/>
                <a:ea typeface="Calibri"/>
              </a:rPr>
              <a:t> is a yellowish exudate that has pooled in the abdominal cavity that has been opened here.</a:t>
            </a:r>
            <a:endParaRPr lang="ar-IQ" sz="2400" dirty="0"/>
          </a:p>
        </p:txBody>
      </p:sp>
      <p:pic>
        <p:nvPicPr>
          <p:cNvPr id="4" name="عنصر نائب للمحتوى 3" descr="I:\WEBPATH\JPEG4\GI036.JPG"/>
          <p:cNvPicPr>
            <a:picLocks noGrp="1"/>
          </p:cNvPicPr>
          <p:nvPr>
            <p:ph idx="1"/>
          </p:nvPr>
        </p:nvPicPr>
        <p:blipFill>
          <a:blip r:embed="rId2" cstate="print"/>
          <a:srcRect/>
          <a:stretch>
            <a:fillRect/>
          </a:stretch>
        </p:blipFill>
        <p:spPr bwMode="auto">
          <a:xfrm>
            <a:off x="1984375" y="1746250"/>
            <a:ext cx="6400800" cy="4203700"/>
          </a:xfrm>
          <a:prstGeom prst="rect">
            <a:avLst/>
          </a:prstGeom>
          <a:noFill/>
        </p:spPr>
      </p:pic>
    </p:spTree>
    <p:extLst>
      <p:ext uri="{BB962C8B-B14F-4D97-AF65-F5344CB8AC3E}">
        <p14:creationId xmlns:p14="http://schemas.microsoft.com/office/powerpoint/2010/main" val="179537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1600" dirty="0">
                <a:effectLst/>
                <a:latin typeface="Times New Roman"/>
                <a:ea typeface="Calibri"/>
              </a:rPr>
              <a:t>This more focal abscess containing a neutrophilic exudate as well as dark blue bacterial colonies suggests aspiration or </a:t>
            </a:r>
            <a:r>
              <a:rPr lang="en-US" sz="1600" dirty="0" err="1">
                <a:effectLst/>
                <a:latin typeface="Times New Roman"/>
                <a:ea typeface="Calibri"/>
              </a:rPr>
              <a:t>hematogenous</a:t>
            </a:r>
            <a:r>
              <a:rPr lang="en-US" sz="1600" dirty="0">
                <a:effectLst/>
                <a:latin typeface="Times New Roman"/>
                <a:ea typeface="Calibri"/>
              </a:rPr>
              <a:t> spread of infection to the lung. Aspirated material from the oral-pharyngeal region contains bacterial flora. </a:t>
            </a:r>
            <a:r>
              <a:rPr lang="en-US" sz="1600" dirty="0" err="1">
                <a:effectLst/>
                <a:latin typeface="Times New Roman"/>
                <a:ea typeface="Calibri"/>
              </a:rPr>
              <a:t>Hematogenous</a:t>
            </a:r>
            <a:r>
              <a:rPr lang="en-US" sz="1600" dirty="0">
                <a:effectLst/>
                <a:latin typeface="Times New Roman"/>
                <a:ea typeface="Calibri"/>
              </a:rPr>
              <a:t> spread of infection to lungs could occur from septicemia or from infective endocarditis involving the right side of the heart.</a:t>
            </a:r>
            <a:endParaRPr lang="ar-IQ" sz="1600" dirty="0"/>
          </a:p>
        </p:txBody>
      </p:sp>
      <p:pic>
        <p:nvPicPr>
          <p:cNvPr id="4" name="عنصر نائب للمحتوى 3" descr="D:\WEBPATH\JPEG1\LUNG019.JPG"/>
          <p:cNvPicPr>
            <a:picLocks noGrp="1"/>
          </p:cNvPicPr>
          <p:nvPr>
            <p:ph idx="1"/>
          </p:nvPr>
        </p:nvPicPr>
        <p:blipFill>
          <a:blip r:embed="rId2"/>
          <a:srcRect/>
          <a:stretch>
            <a:fillRect/>
          </a:stretch>
        </p:blipFill>
        <p:spPr bwMode="auto">
          <a:xfrm>
            <a:off x="1187624" y="1844824"/>
            <a:ext cx="7560839" cy="4536504"/>
          </a:xfrm>
          <a:prstGeom prst="rect">
            <a:avLst/>
          </a:prstGeom>
          <a:noFill/>
          <a:ln w="9525">
            <a:noFill/>
            <a:miter lim="800000"/>
            <a:headEnd/>
            <a:tailEnd/>
          </a:ln>
        </p:spPr>
      </p:pic>
    </p:spTree>
    <p:extLst>
      <p:ext uri="{BB962C8B-B14F-4D97-AF65-F5344CB8AC3E}">
        <p14:creationId xmlns:p14="http://schemas.microsoft.com/office/powerpoint/2010/main" val="307302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000" dirty="0">
                <a:effectLst/>
                <a:latin typeface="Times New Roman"/>
                <a:ea typeface="Calibri"/>
              </a:rPr>
              <a:t>At high magnification, acute inflammation with necrosis and hemorrhage is seen with residual pancreatic acini in a case of acute hemorrhagic pancreatitis.</a:t>
            </a:r>
            <a:endParaRPr lang="ar-IQ" sz="2000" dirty="0"/>
          </a:p>
        </p:txBody>
      </p:sp>
      <p:pic>
        <p:nvPicPr>
          <p:cNvPr id="4" name="عنصر نائب للمحتوى 3"/>
          <p:cNvPicPr>
            <a:picLocks noGrp="1"/>
          </p:cNvPicPr>
          <p:nvPr>
            <p:ph idx="1"/>
          </p:nvPr>
        </p:nvPicPr>
        <p:blipFill>
          <a:blip r:embed="rId2" cstate="print"/>
          <a:srcRect/>
          <a:stretch>
            <a:fillRect/>
          </a:stretch>
        </p:blipFill>
        <p:spPr bwMode="auto">
          <a:xfrm>
            <a:off x="1259632" y="1700808"/>
            <a:ext cx="7704855" cy="4896544"/>
          </a:xfrm>
          <a:prstGeom prst="rect">
            <a:avLst/>
          </a:prstGeom>
          <a:noFill/>
          <a:ln w="9525">
            <a:noFill/>
            <a:miter lim="800000"/>
            <a:headEnd/>
            <a:tailEnd/>
          </a:ln>
          <a:effectLst/>
        </p:spPr>
      </p:pic>
    </p:spTree>
    <p:extLst>
      <p:ext uri="{BB962C8B-B14F-4D97-AF65-F5344CB8AC3E}">
        <p14:creationId xmlns:p14="http://schemas.microsoft.com/office/powerpoint/2010/main" val="236224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1600" dirty="0">
                <a:effectLst/>
                <a:latin typeface="Times New Roman"/>
                <a:ea typeface="Calibri"/>
              </a:rPr>
              <a:t>Well-defined granulomas are seen here. They have rounded outlines. The one toward the center of the photograph contains several </a:t>
            </a:r>
            <a:r>
              <a:rPr lang="en-US" sz="1600" dirty="0" err="1">
                <a:effectLst/>
                <a:latin typeface="Times New Roman"/>
                <a:ea typeface="Calibri"/>
              </a:rPr>
              <a:t>Langhans</a:t>
            </a:r>
            <a:r>
              <a:rPr lang="en-US" sz="1600" dirty="0">
                <a:effectLst/>
                <a:latin typeface="Times New Roman"/>
                <a:ea typeface="Calibri"/>
              </a:rPr>
              <a:t> giant cells. Granulomas are composed of transformed macrophages called epithelioid cells along with lymphocytes, occasional PMN's, plasma cells, and fibroblasts. The localized, small appearance of these granulomas suggests that the immune response is fairly good.</a:t>
            </a:r>
            <a:endParaRPr lang="ar-IQ" sz="1600" dirty="0"/>
          </a:p>
        </p:txBody>
      </p:sp>
      <p:pic>
        <p:nvPicPr>
          <p:cNvPr id="4" name="عنصر نائب للمحتوى 3" descr="I:\WEBPATH\JPEG1\LUNG116.JPG"/>
          <p:cNvPicPr>
            <a:picLocks noGrp="1"/>
          </p:cNvPicPr>
          <p:nvPr>
            <p:ph idx="1"/>
          </p:nvPr>
        </p:nvPicPr>
        <p:blipFill>
          <a:blip r:embed="rId2" cstate="print"/>
          <a:srcRect/>
          <a:stretch>
            <a:fillRect/>
          </a:stretch>
        </p:blipFill>
        <p:spPr bwMode="auto">
          <a:xfrm>
            <a:off x="1259632" y="1844824"/>
            <a:ext cx="7488831" cy="4824536"/>
          </a:xfrm>
          <a:prstGeom prst="rect">
            <a:avLst/>
          </a:prstGeom>
          <a:noFill/>
        </p:spPr>
      </p:pic>
    </p:spTree>
    <p:extLst>
      <p:ext uri="{BB962C8B-B14F-4D97-AF65-F5344CB8AC3E}">
        <p14:creationId xmlns:p14="http://schemas.microsoft.com/office/powerpoint/2010/main" val="523864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330</Words>
  <Application>Microsoft Office PowerPoint</Application>
  <PresentationFormat>عرض على الشاشة (3:4)‏</PresentationFormat>
  <Paragraphs>12</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انقلاب</vt:lpstr>
      <vt:lpstr>Inflammatory cells</vt:lpstr>
      <vt:lpstr> -Inflammatory cells.Identify the segmented neutrophil, band neutrophil, lymphocyte, monocyte, eosinophil, basophil. </vt:lpstr>
      <vt:lpstr>A window of adherent pericardium has been opened to reveal the surface of the heart. There are thin strands of fibrinous exudate that extend from the epicardial surface to the pericarial sac. This is typical for a fibrinous pericarditis. </vt:lpstr>
      <vt:lpstr>Microscopically, the pericardial surface here shows strands of pink fibrin extending outward. There is underlying inflammation. Eventually, the fibrin can be organized and cleared, though sometimes adhesions may remain. </vt:lpstr>
      <vt:lpstr>This is a purulent pericarditis.There is a yellowish exudate that has pooled in the lower pericardial sac that has been opened here. </vt:lpstr>
      <vt:lpstr>This is a purulent peritonitis.There is a yellowish exudate that has pooled in the abdominal cavity that has been opened here.</vt:lpstr>
      <vt:lpstr>This more focal abscess containing a neutrophilic exudate as well as dark blue bacterial colonies suggests aspiration or hematogenous spread of infection to the lung. Aspirated material from the oral-pharyngeal region contains bacterial flora. Hematogenous spread of infection to lungs could occur from septicemia or from infective endocarditis involving the right side of the heart.</vt:lpstr>
      <vt:lpstr>At high magnification, acute inflammation with necrosis and hemorrhage is seen with residual pancreatic acini in a case of acute hemorrhagic pancreatitis.</vt:lpstr>
      <vt:lpstr>Well-defined granulomas are seen here. They have rounded outlines. The one toward the center of the photograph contains several Langhans giant cells. Granulomas are composed of transformed macrophages called epithelioid cells along with lymphocytes, occasional PMN's, plasma cells, and fibroblasts. The localized, small appearance of these granulomas suggests that the immune response is fairly good.</vt:lpstr>
      <vt:lpstr>the granuloma demonstrates that the epithelioid macrophages are elongated with long, pale nuclei and pink cytoplasm. The macrophages organize into committees called giant cells. The typical giant cell for infectious granulomas is called a Langhans giant cell and has the nuclei lined up along one edge of the cell.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cells</dc:title>
  <dc:creator>lenovo</dc:creator>
  <cp:lastModifiedBy>Maher</cp:lastModifiedBy>
  <cp:revision>2</cp:revision>
  <dcterms:created xsi:type="dcterms:W3CDTF">2019-12-23T08:16:16Z</dcterms:created>
  <dcterms:modified xsi:type="dcterms:W3CDTF">2019-12-23T22:28:13Z</dcterms:modified>
</cp:coreProperties>
</file>